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7"/>
  </p:notesMasterIdLst>
  <p:sldIdLst>
    <p:sldId id="256" r:id="rId3"/>
    <p:sldId id="258" r:id="rId4"/>
    <p:sldId id="260" r:id="rId5"/>
    <p:sldId id="259" r:id="rId6"/>
    <p:sldId id="261" r:id="rId7"/>
    <p:sldId id="268" r:id="rId8"/>
    <p:sldId id="322" r:id="rId9"/>
    <p:sldId id="262" r:id="rId10"/>
    <p:sldId id="267" r:id="rId11"/>
    <p:sldId id="274" r:id="rId12"/>
    <p:sldId id="269" r:id="rId13"/>
    <p:sldId id="323" r:id="rId14"/>
    <p:sldId id="324" r:id="rId15"/>
    <p:sldId id="272" r:id="rId16"/>
    <p:sldId id="273" r:id="rId17"/>
    <p:sldId id="270" r:id="rId18"/>
    <p:sldId id="325" r:id="rId19"/>
    <p:sldId id="326" r:id="rId20"/>
    <p:sldId id="277" r:id="rId21"/>
    <p:sldId id="327" r:id="rId22"/>
    <p:sldId id="328" r:id="rId23"/>
    <p:sldId id="276" r:id="rId24"/>
    <p:sldId id="329" r:id="rId25"/>
    <p:sldId id="33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3B80DA-8782-9F63-5F36-8F3DAFBD7392}" name="Musonda, Musonda (Lusaka)" initials="MM" userId="S::MusondaM1@state.gov::a84c6aa0-9aef-480e-9e6b-c31fb525591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8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6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5"/>
          <c:dPt>
            <c:idx val="0"/>
            <c:bubble3D val="0"/>
            <c:explosion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67-47E6-A613-C67A99DF726E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67-47E6-A613-C67A99DF726E}"/>
              </c:ext>
            </c:extLst>
          </c:dPt>
          <c:dPt>
            <c:idx val="2"/>
            <c:bubble3D val="0"/>
            <c:explosion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C67-47E6-A613-C67A99DF726E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67-47E6-A613-C67A99DF72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61-4B28-925C-117023A5DE1F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61-4B28-925C-117023A5DE1F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61-4B28-925C-117023A5DE1F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0.12</c:v>
                </c:pt>
                <c:pt idx="1">
                  <c:v>0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B61-4B28-925C-117023A5D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007421592550247E-2"/>
          <c:y val="1.924164195455294E-2"/>
          <c:w val="0.86149588251620279"/>
          <c:h val="0.7816735047563818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56-4A1D-B210-262A77A1A45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56-4A1D-B210-262A77A1A45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A56-4A1D-B210-262A77A1A45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A56-4A1D-B210-262A77A1A45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A56-4A1D-B210-262A77A1A457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A56-4A1D-B210-262A77A1A457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7A56-4A1D-B210-262A77A1A457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7A56-4A1D-B210-262A77A1A457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7A56-4A1D-B210-262A77A1A457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7A56-4A1D-B210-262A77A1A457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7A56-4A1D-B210-262A77A1A457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7A56-4A1D-B210-262A77A1A457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7A56-4A1D-B210-262A77A1A457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7A56-4A1D-B210-262A77A1A457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7A56-4A1D-B210-262A77A1A457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7A56-4A1D-B210-262A77A1A457}"/>
              </c:ext>
            </c:extLst>
          </c:dPt>
          <c:dPt>
            <c:idx val="2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7A56-4A1D-B210-262A77A1A457}"/>
              </c:ext>
            </c:extLst>
          </c:dPt>
          <c:dLbls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30K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7A56-4A1D-B210-262A77A1A457}"/>
                </c:ext>
              </c:extLst>
            </c:dLbl>
            <c:dLbl>
              <c:idx val="1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/>
                      <a:t>15K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7A56-4A1D-B210-262A77A1A457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 b="1"/>
                      <a:t>6.3k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7A56-4A1D-B210-262A77A1A4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Sheet2!$A$3:$A$23</c:f>
              <c:strCache>
                <c:ptCount val="2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 target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 target</c:v>
                </c:pt>
              </c:strCache>
            </c:strRef>
          </c:cat>
          <c:val>
            <c:numRef>
              <c:f>Sheet2!$B$3:$B$23</c:f>
              <c:numCache>
                <c:formatCode>General</c:formatCode>
                <c:ptCount val="21"/>
                <c:pt idx="0">
                  <c:v>63000</c:v>
                </c:pt>
                <c:pt idx="1">
                  <c:v>65000</c:v>
                </c:pt>
                <c:pt idx="2">
                  <c:v>68000</c:v>
                </c:pt>
                <c:pt idx="3">
                  <c:v>71000</c:v>
                </c:pt>
                <c:pt idx="4">
                  <c:v>72000</c:v>
                </c:pt>
                <c:pt idx="5">
                  <c:v>74000</c:v>
                </c:pt>
                <c:pt idx="6">
                  <c:v>75000</c:v>
                </c:pt>
                <c:pt idx="7">
                  <c:v>75000</c:v>
                </c:pt>
                <c:pt idx="8">
                  <c:v>70000</c:v>
                </c:pt>
                <c:pt idx="9">
                  <c:v>59000</c:v>
                </c:pt>
                <c:pt idx="10">
                  <c:v>48000</c:v>
                </c:pt>
                <c:pt idx="11">
                  <c:v>42000</c:v>
                </c:pt>
                <c:pt idx="12">
                  <c:v>38000</c:v>
                </c:pt>
                <c:pt idx="13">
                  <c:v>33000</c:v>
                </c:pt>
                <c:pt idx="14">
                  <c:v>30000</c:v>
                </c:pt>
                <c:pt idx="16">
                  <c:v>15000</c:v>
                </c:pt>
                <c:pt idx="20">
                  <c:v>6300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7A56-4A1D-B210-262A77A1A4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"/>
        <c:overlap val="-27"/>
        <c:axId val="887198383"/>
        <c:axId val="887196943"/>
      </c:barChart>
      <c:catAx>
        <c:axId val="887198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196943"/>
        <c:crosses val="autoZero"/>
        <c:auto val="1"/>
        <c:lblAlgn val="ctr"/>
        <c:lblOffset val="100"/>
        <c:noMultiLvlLbl val="0"/>
      </c:catAx>
      <c:valAx>
        <c:axId val="887196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198383"/>
        <c:crosses val="autoZero"/>
        <c:crossBetween val="between"/>
        <c:majorUnit val="2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1BB-462A-BDF1-B017D9F605D3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1BB-462A-BDF1-B017D9F605D3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1BB-462A-BDF1-B017D9F605D3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1BB-462A-BDF1-B017D9F605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CE7-4A8E-A582-C715CD5F62FD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CE7-4A8E-A582-C715CD5F62FD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CE7-4A8E-A582-C715CD5F62FD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CE7-4A8E-A582-C715CD5F62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162825475615544"/>
          <c:y val="0.10984060549089801"/>
          <c:w val="0.86044198987811271"/>
          <c:h val="0.74264396937297894"/>
        </c:manualLayout>
      </c:layout>
      <c:lineChart>
        <c:grouping val="standard"/>
        <c:varyColors val="0"/>
        <c:ser>
          <c:idx val="2"/>
          <c:order val="0"/>
          <c:tx>
            <c:strRef>
              <c:f>ART!$AA$41</c:f>
              <c:strCache>
                <c:ptCount val="1"/>
                <c:pt idx="0">
                  <c:v>New Infections</c:v>
                </c:pt>
              </c:strCache>
            </c:strRef>
          </c:tx>
          <c:spPr>
            <a:ln w="34925" cap="rnd">
              <a:solidFill>
                <a:srgbClr val="FF0000"/>
              </a:solidFill>
              <a:prstDash val="dash"/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2695343348059931E-2"/>
                  <c:y val="-8.5627375778204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32-4265-BF05-04B7A123DD30}"/>
                </c:ext>
              </c:extLst>
            </c:dLbl>
            <c:dLbl>
              <c:idx val="14"/>
              <c:layout>
                <c:manualLayout>
                  <c:x val="-8.2472875438867096E-2"/>
                  <c:y val="-0.1932289040620371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32-4265-BF05-04B7A123DD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ART!$AB$38:$AP$38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ART!$AB$41:$AP$41</c:f>
              <c:numCache>
                <c:formatCode>_-* #,##0_-;\-* #,##0_-;_-* "-"??_-;_-@_-</c:formatCode>
                <c:ptCount val="15"/>
                <c:pt idx="0">
                  <c:v>62921.058590000001</c:v>
                </c:pt>
                <c:pt idx="1">
                  <c:v>65223.476560000003</c:v>
                </c:pt>
                <c:pt idx="2">
                  <c:v>67788.890620000006</c:v>
                </c:pt>
                <c:pt idx="3">
                  <c:v>70696.492190000004</c:v>
                </c:pt>
                <c:pt idx="4">
                  <c:v>71640.023440000004</c:v>
                </c:pt>
                <c:pt idx="5">
                  <c:v>74109.03125</c:v>
                </c:pt>
                <c:pt idx="6">
                  <c:v>74738.34375</c:v>
                </c:pt>
                <c:pt idx="7">
                  <c:v>74833.257809999996</c:v>
                </c:pt>
                <c:pt idx="8">
                  <c:v>70172.851559999996</c:v>
                </c:pt>
                <c:pt idx="9">
                  <c:v>59091.527340000001</c:v>
                </c:pt>
                <c:pt idx="10">
                  <c:v>48430.636720000002</c:v>
                </c:pt>
                <c:pt idx="11">
                  <c:v>42242.09375</c:v>
                </c:pt>
                <c:pt idx="12">
                  <c:v>37631.429689999997</c:v>
                </c:pt>
                <c:pt idx="13">
                  <c:v>32609.355469999999</c:v>
                </c:pt>
                <c:pt idx="14">
                  <c:v>30396.210940000001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E32-4265-BF05-04B7A123DD30}"/>
            </c:ext>
          </c:extLst>
        </c:ser>
        <c:ser>
          <c:idx val="3"/>
          <c:order val="1"/>
          <c:tx>
            <c:strRef>
              <c:f>ART!$AA$42</c:f>
              <c:strCache>
                <c:ptCount val="1"/>
                <c:pt idx="0">
                  <c:v>AIDS Deaths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0.11421428218122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32-4265-BF05-04B7A123DD30}"/>
                </c:ext>
              </c:extLst>
            </c:dLbl>
            <c:dLbl>
              <c:idx val="14"/>
              <c:layout>
                <c:manualLayout>
                  <c:x val="-6.7388678192418644E-2"/>
                  <c:y val="0.1059931186788365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E32-4265-BF05-04B7A123DD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ART!$AB$38:$AP$38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ART!$AB$42:$AP$42</c:f>
              <c:numCache>
                <c:formatCode>_-* #,##0_-;\-* #,##0_-;_-* "-"??_-;_-@_-</c:formatCode>
                <c:ptCount val="15"/>
                <c:pt idx="0">
                  <c:v>30806.523440000001</c:v>
                </c:pt>
                <c:pt idx="1">
                  <c:v>29947.904299999998</c:v>
                </c:pt>
                <c:pt idx="2">
                  <c:v>28491.216799999998</c:v>
                </c:pt>
                <c:pt idx="3">
                  <c:v>27504.949219999999</c:v>
                </c:pt>
                <c:pt idx="4">
                  <c:v>27052.1875</c:v>
                </c:pt>
                <c:pt idx="5">
                  <c:v>27385.529299999998</c:v>
                </c:pt>
                <c:pt idx="6">
                  <c:v>26386.03125</c:v>
                </c:pt>
                <c:pt idx="7">
                  <c:v>26235.70117</c:v>
                </c:pt>
                <c:pt idx="8">
                  <c:v>28431.556639999999</c:v>
                </c:pt>
                <c:pt idx="9">
                  <c:v>29230.560549999998</c:v>
                </c:pt>
                <c:pt idx="10">
                  <c:v>30031.369139999999</c:v>
                </c:pt>
                <c:pt idx="11">
                  <c:v>29701.257809999999</c:v>
                </c:pt>
                <c:pt idx="12">
                  <c:v>28801.316409999999</c:v>
                </c:pt>
                <c:pt idx="13">
                  <c:v>27260.609380000002</c:v>
                </c:pt>
                <c:pt idx="14">
                  <c:v>26035.525389999999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E32-4265-BF05-04B7A123D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29067264"/>
        <c:axId val="1729068224"/>
      </c:lineChart>
      <c:catAx>
        <c:axId val="172906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9068224"/>
        <c:crossesAt val="0"/>
        <c:auto val="1"/>
        <c:lblAlgn val="ctr"/>
        <c:lblOffset val="100"/>
        <c:noMultiLvlLbl val="0"/>
      </c:catAx>
      <c:valAx>
        <c:axId val="172906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90672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012230467161224"/>
          <c:y val="2.2071599411916311E-2"/>
          <c:w val="0.47179381609816079"/>
          <c:h val="7.17443976777177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859592776058444"/>
          <c:y val="0.12783944025176225"/>
          <c:w val="0.68295599313390465"/>
          <c:h val="0.7908081886789345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9F-4E4E-A772-3E170D5002DB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9F-4E4E-A772-3E170D5002DB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79F-4E4E-A772-3E170D5002DB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79F-4E4E-A772-3E170D500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24-4C00-BE8F-A88376106497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24-4C00-BE8F-A88376106497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924-4C00-BE8F-A88376106497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0.18</c:v>
                </c:pt>
                <c:pt idx="1">
                  <c:v>0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924-4C00-BE8F-A883761064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CEE-4233-B775-88D1E1E8ED90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CEE-4233-B775-88D1E1E8ED90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CEE-4233-B775-88D1E1E8ED90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0.12</c:v>
                </c:pt>
                <c:pt idx="1">
                  <c:v>0</c:v>
                </c:pt>
                <c:pt idx="2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EE-4233-B775-88D1E1E8ED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859592776058444"/>
          <c:y val="0.12783944025176225"/>
          <c:w val="0.68295599313390465"/>
          <c:h val="0.7908081886789345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FAB-4D96-9EA7-E9487D4F5810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FAB-4D96-9EA7-E9487D4F5810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FAB-4D96-9EA7-E9487D4F5810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FAB-4D96-9EA7-E9487D4F5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3A-4BC0-BEE5-EC3138AFDD9E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3A-4BC0-BEE5-EC3138AFDD9E}"/>
              </c:ext>
            </c:extLst>
          </c:dPt>
          <c:dPt>
            <c:idx val="2"/>
            <c:bubble3D val="0"/>
            <c:spPr>
              <a:solidFill>
                <a:srgbClr val="23A27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3A-4BC0-BEE5-EC3138AFDD9E}"/>
              </c:ext>
            </c:extLst>
          </c:dPt>
          <c:cat>
            <c:strRef>
              <c:f>Sheet1!$A$2:$A$4</c:f>
              <c:strCache>
                <c:ptCount val="3"/>
                <c:pt idx="1">
                  <c:v>Gap to 2025 Target</c:v>
                </c:pt>
                <c:pt idx="2">
                  <c:v>Global Progress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0.18</c:v>
                </c:pt>
                <c:pt idx="1">
                  <c:v>0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3A-4BC0-BEE5-EC3138AFD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9F669-9089-4499-9619-76A652745E3D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9A31A-07F1-45DD-9256-18A3E41C9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like many other Sub Saharan Africa countries, Zambia has made great progress over the past decade, in reducing new HIV infections,  but to drive these down even further a more prioritized and differentiated approach in our HIV program would be needed.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9A31A-07F1-45DD-9256-18A3E41C927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469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45525"/>
            <a:ext cx="7772400" cy="1207706"/>
          </a:xfrm>
          <a:prstGeom prst="rect">
            <a:avLst/>
          </a:prstGeom>
        </p:spPr>
        <p:txBody>
          <a:bodyPr anchor="b"/>
          <a:lstStyle>
            <a:lvl1pPr algn="ctr">
              <a:defRPr sz="4900" b="1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41648"/>
            <a:ext cx="6858000" cy="1389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0" b="1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5E1E7-5E0E-80FE-22F0-0187C42260FA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DD699A-0FC4-94A7-DD0B-98CBD0879DEB}"/>
              </a:ext>
            </a:extLst>
          </p:cNvPr>
          <p:cNvSpPr/>
          <p:nvPr userDrawn="1"/>
        </p:nvSpPr>
        <p:spPr>
          <a:xfrm>
            <a:off x="580644" y="3507233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ABD20D52-274B-68A8-835D-5158C30A06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0" name="Picture 9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D2EF188E-4A1A-2800-2A4B-8EF39EE93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92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0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64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77824"/>
            <a:ext cx="7886700" cy="812865"/>
          </a:xfrm>
          <a:prstGeom prst="rect">
            <a:avLst/>
          </a:prstGeom>
        </p:spPr>
        <p:txBody>
          <a:bodyPr/>
          <a:lstStyle>
            <a:lvl1pPr algn="ctr">
              <a:defRPr sz="3300" b="0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8255"/>
            <a:ext cx="7886700" cy="412870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427C68-6BA5-547D-03FB-33B896352B78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5927FDF0-F0FA-62CB-7120-BD1160DA9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366ACDE3-95E8-692A-5BE9-F25B2211CA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1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1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0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8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2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0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64727B-1516-759D-9305-BC828B05F7EA}"/>
              </a:ext>
            </a:extLst>
          </p:cNvPr>
          <p:cNvSpPr/>
          <p:nvPr userDrawn="1"/>
        </p:nvSpPr>
        <p:spPr>
          <a:xfrm>
            <a:off x="502024" y="1685365"/>
            <a:ext cx="8062258" cy="657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2EEF46F9-385D-A09E-1324-92C54B3F0B3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034" y="68824"/>
            <a:ext cx="711199" cy="770466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632E0F76-D8C2-41AA-6913-34F0754030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7" y="79283"/>
            <a:ext cx="720355" cy="76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naomi-spectrum.unaids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13" Type="http://schemas.openxmlformats.org/officeDocument/2006/relationships/chart" Target="../charts/chart10.xml"/><Relationship Id="rId3" Type="http://schemas.openxmlformats.org/officeDocument/2006/relationships/hyperlink" Target="https://aidsinfo.unaids.org/" TargetMode="External"/><Relationship Id="rId7" Type="http://schemas.openxmlformats.org/officeDocument/2006/relationships/chart" Target="../charts/chart4.xml"/><Relationship Id="rId12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11" Type="http://schemas.openxmlformats.org/officeDocument/2006/relationships/chart" Target="../charts/chart8.xml"/><Relationship Id="rId5" Type="http://schemas.openxmlformats.org/officeDocument/2006/relationships/chart" Target="../charts/chart2.xml"/><Relationship Id="rId10" Type="http://schemas.openxmlformats.org/officeDocument/2006/relationships/chart" Target="../charts/chart7.xml"/><Relationship Id="rId4" Type="http://schemas.openxmlformats.org/officeDocument/2006/relationships/chart" Target="../charts/chart1.xml"/><Relationship Id="rId9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aidsinfo.unaids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aomi-spectrum.unaids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A206-8A11-16EB-BC06-F6473A525E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300" dirty="0"/>
              <a:t>Module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BE2D5-3A50-10C7-64CD-0697659F51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900" dirty="0">
                <a:latin typeface="Century Gothic" panose="020B0502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58844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92F0A-CA0D-694A-BB3A-145B0DB4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9217BBF-B54C-C6E1-C935-1396D0730344}"/>
              </a:ext>
            </a:extLst>
          </p:cNvPr>
          <p:cNvSpPr txBox="1">
            <a:spLocks/>
          </p:cNvSpPr>
          <p:nvPr/>
        </p:nvSpPr>
        <p:spPr>
          <a:xfrm>
            <a:off x="576072" y="545289"/>
            <a:ext cx="7772400" cy="96215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Epidemic Profile </a:t>
            </a:r>
          </a:p>
        </p:txBody>
      </p:sp>
      <p:pic>
        <p:nvPicPr>
          <p:cNvPr id="2" name="Google Shape;223;p12">
            <a:extLst>
              <a:ext uri="{FF2B5EF4-FFF2-40B4-BE49-F238E27FC236}">
                <a16:creationId xmlns:a16="http://schemas.microsoft.com/office/drawing/2014/main" id="{735CB833-97B5-1876-A655-A205C171A84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0288" y="2227574"/>
            <a:ext cx="7501791" cy="33812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22;p12">
            <a:extLst>
              <a:ext uri="{FF2B5EF4-FFF2-40B4-BE49-F238E27FC236}">
                <a16:creationId xmlns:a16="http://schemas.microsoft.com/office/drawing/2014/main" id="{BB60C7E4-C3F3-71ED-ECD1-03BF638AB863}"/>
              </a:ext>
            </a:extLst>
          </p:cNvPr>
          <p:cNvSpPr txBox="1">
            <a:spLocks/>
          </p:cNvSpPr>
          <p:nvPr/>
        </p:nvSpPr>
        <p:spPr>
          <a:xfrm>
            <a:off x="140116" y="6350175"/>
            <a:ext cx="7296596" cy="50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  <a:tabLst/>
              <a:defRPr/>
            </a:pPr>
            <a:r>
              <a:rPr kumimoji="0" lang="fr-FR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Sources: HIV Estimates, 2025 (Spectrum v.6.42)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58308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9A491-D995-9B26-8DEB-D1D1EA143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E8DFA-8F50-2EF6-396B-C0370934CB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5609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New HIV Infections</a:t>
            </a:r>
          </a:p>
        </p:txBody>
      </p:sp>
      <p:pic>
        <p:nvPicPr>
          <p:cNvPr id="3" name="Google Shape;231;p13">
            <a:extLst>
              <a:ext uri="{FF2B5EF4-FFF2-40B4-BE49-F238E27FC236}">
                <a16:creationId xmlns:a16="http://schemas.microsoft.com/office/drawing/2014/main" id="{D05823FD-695A-E0D5-709B-71F100AE833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596" y="1978564"/>
            <a:ext cx="7860237" cy="346323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30;p13">
            <a:extLst>
              <a:ext uri="{FF2B5EF4-FFF2-40B4-BE49-F238E27FC236}">
                <a16:creationId xmlns:a16="http://schemas.microsoft.com/office/drawing/2014/main" id="{EABEC135-D7C3-B626-EE44-E064FEBD5122}"/>
              </a:ext>
            </a:extLst>
          </p:cNvPr>
          <p:cNvSpPr txBox="1">
            <a:spLocks/>
          </p:cNvSpPr>
          <p:nvPr/>
        </p:nvSpPr>
        <p:spPr>
          <a:xfrm>
            <a:off x="125556" y="6361474"/>
            <a:ext cx="7372631" cy="4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entury Gothic"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Sources: HIV Estimates, 2025 (Spectrum v.6.42)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22617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82BF3-E29B-E8C6-1F4E-057C9582C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C64A7-0667-331C-7CBA-2F6510AA19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5609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New HIV Infections by Age Group</a:t>
            </a:r>
          </a:p>
        </p:txBody>
      </p:sp>
      <p:pic>
        <p:nvPicPr>
          <p:cNvPr id="3" name="Google Shape;237;p14">
            <a:extLst>
              <a:ext uri="{FF2B5EF4-FFF2-40B4-BE49-F238E27FC236}">
                <a16:creationId xmlns:a16="http://schemas.microsoft.com/office/drawing/2014/main" id="{730AEF0D-0391-3A77-4E37-B427ABAD492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0141" y="1787992"/>
            <a:ext cx="7239459" cy="452359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36;p14">
            <a:extLst>
              <a:ext uri="{FF2B5EF4-FFF2-40B4-BE49-F238E27FC236}">
                <a16:creationId xmlns:a16="http://schemas.microsoft.com/office/drawing/2014/main" id="{061F1137-9D23-E45C-FA15-508655D6E0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2510" y="6523236"/>
            <a:ext cx="5379075" cy="281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200" b="0" i="0" u="sng" strike="noStrike" cap="none" dirty="0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/>
              </a:rPr>
              <a:t>http://naomi-spectrum.unaids.org/</a:t>
            </a:r>
            <a:endParaRPr sz="1200" b="0" i="0" u="sng" strike="noStrike" cap="none" dirty="0">
              <a:solidFill>
                <a:schemeClr val="hlink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24713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28E83-AD17-59CC-5E6E-2373D8F5B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0D2CC-1D4F-285A-7A05-5FA721762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5609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New HIV Infections by Province</a:t>
            </a:r>
          </a:p>
        </p:txBody>
      </p:sp>
      <p:pic>
        <p:nvPicPr>
          <p:cNvPr id="3" name="Google Shape;247;p15">
            <a:extLst>
              <a:ext uri="{FF2B5EF4-FFF2-40B4-BE49-F238E27FC236}">
                <a16:creationId xmlns:a16="http://schemas.microsoft.com/office/drawing/2014/main" id="{4B00F146-2F89-6804-8B7B-764F0F9AE43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1348" y="2009267"/>
            <a:ext cx="4390652" cy="356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48;p15">
            <a:extLst>
              <a:ext uri="{FF2B5EF4-FFF2-40B4-BE49-F238E27FC236}">
                <a16:creationId xmlns:a16="http://schemas.microsoft.com/office/drawing/2014/main" id="{E7FAA0C5-23AC-7F02-9F54-8CC57B9F8BB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5904" y="2009267"/>
            <a:ext cx="4320650" cy="3493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8739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237A8-8E2D-7F35-A891-A45055F8A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E9856-5185-C19C-ADEB-7376BE7F0E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F1EBB9-1510-8D1F-EC6D-2129FA7FB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7864" y="3922776"/>
            <a:ext cx="7013448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Combination Prevention for HIV &amp; other Sexually Transmitted Infections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25911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DA900-3523-F55F-4C9B-D1C81EDAE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817F1-E951-7C3E-F53A-89E37E9C8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2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475A0F9A-1D63-AFFC-30A8-C8FE946F52A9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4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1B6E699E-0A0B-C5F9-9C87-648031515957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F1F4723B-91EB-8BBF-B18F-2A67DBC9E0AF}"/>
                </a:ext>
              </a:extLst>
            </p:cNvPr>
            <p:cNvSpPr txBox="1"/>
            <p:nvPr/>
          </p:nvSpPr>
          <p:spPr>
            <a:xfrm>
              <a:off x="63" y="946840"/>
              <a:ext cx="9144899" cy="4233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Combination prevention for HIV and other sexually transmitted infections</a:t>
              </a: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C003C156-C612-3DD4-CA44-FE49174D3687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After completing unit 2, participants will be able to describe:​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195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3D26C-BF65-EFF9-B749-F0AE0D636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5260D-36A0-E782-2BB1-831ED33B7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4753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Modes of HIV Transmission</a:t>
            </a:r>
          </a:p>
        </p:txBody>
      </p:sp>
      <p:sp>
        <p:nvSpPr>
          <p:cNvPr id="4" name="Google Shape;114;p2">
            <a:extLst>
              <a:ext uri="{FF2B5EF4-FFF2-40B4-BE49-F238E27FC236}">
                <a16:creationId xmlns:a16="http://schemas.microsoft.com/office/drawing/2014/main" id="{45691B83-65B4-72C6-2C58-A8CEA9FA4BB2}"/>
              </a:ext>
            </a:extLst>
          </p:cNvPr>
          <p:cNvSpPr txBox="1"/>
          <p:nvPr/>
        </p:nvSpPr>
        <p:spPr>
          <a:xfrm>
            <a:off x="1342238" y="1996581"/>
            <a:ext cx="6677637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5725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sz="2000" b="1" dirty="0">
                <a:solidFill>
                  <a:schemeClr val="tx1"/>
                </a:solidFill>
                <a:latin typeface="Century Gothic"/>
                <a:sym typeface="Poppins"/>
              </a:rPr>
              <a:t>HIV, viral hepatitis and STIs share common modes of transmission and determinants, and many of the populations affected by these diseases may overlap.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Century Gothic"/>
                <a:sym typeface="Poppins"/>
              </a:rPr>
              <a:t>Therefore, HIV and STI prevention services should be integrated in Primary Health Care, Sexual and Reproductive health, Family Planning and Adolescents health services.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chemeClr val="tx1"/>
              </a:solidFill>
              <a:latin typeface="Century Gothic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281308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76;p17">
            <a:extLst>
              <a:ext uri="{FF2B5EF4-FFF2-40B4-BE49-F238E27FC236}">
                <a16:creationId xmlns:a16="http://schemas.microsoft.com/office/drawing/2014/main" id="{6B83FD5A-DC8A-788A-9BE7-B8D937A1F108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991747" y="5747366"/>
            <a:ext cx="4473893" cy="23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07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3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 A T I O N A L  A I D S  &amp;  S T I  C O N T R O L  P R O G R A M M E  ( N A S C P )  –  F E D E R A L  M I N I S T R Y  O F  H E A L T H</a:t>
            </a:r>
            <a:endParaRPr sz="713" b="1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" name="Google Shape;277;p17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8023FEBB-7F70-F497-411B-9F081531F9F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6691" y="2442755"/>
            <a:ext cx="2976650" cy="330461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78;p17">
            <a:extLst>
              <a:ext uri="{FF2B5EF4-FFF2-40B4-BE49-F238E27FC236}">
                <a16:creationId xmlns:a16="http://schemas.microsoft.com/office/drawing/2014/main" id="{2366F287-648F-285D-8D75-3F43A139168C}"/>
              </a:ext>
            </a:extLst>
          </p:cNvPr>
          <p:cNvSpPr txBox="1"/>
          <p:nvPr/>
        </p:nvSpPr>
        <p:spPr>
          <a:xfrm>
            <a:off x="4145519" y="2131671"/>
            <a:ext cx="4473893" cy="438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Combination prevention is a mix of biomedical, behavioral, and structural interventions that decrease the likelihood of acquiring HIV.​</a:t>
            </a:r>
            <a:endParaRPr sz="20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Greater impact comes from combining approaches than from using single interventions alone and Adherence.​</a:t>
            </a:r>
            <a:endParaRPr sz="20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 important additional prevention tool is PrEP – using ARVs for prevention.</a:t>
            </a:r>
            <a:endParaRPr sz="20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279;p17">
            <a:extLst>
              <a:ext uri="{FF2B5EF4-FFF2-40B4-BE49-F238E27FC236}">
                <a16:creationId xmlns:a16="http://schemas.microsoft.com/office/drawing/2014/main" id="{BB531C5C-2C52-FDF4-B318-6DF2E01EA3D1}"/>
              </a:ext>
            </a:extLst>
          </p:cNvPr>
          <p:cNvSpPr txBox="1"/>
          <p:nvPr/>
        </p:nvSpPr>
        <p:spPr>
          <a:xfrm>
            <a:off x="605366" y="974037"/>
            <a:ext cx="7933268" cy="517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 i="0" u="none" strike="noStrike" cap="none" dirty="0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Combination HIV Prevention</a:t>
            </a:r>
            <a:endParaRPr sz="3300" i="0" u="none" strike="noStrike" cap="none" dirty="0">
              <a:solidFill>
                <a:srgbClr val="007E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14103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4;p18">
            <a:extLst>
              <a:ext uri="{FF2B5EF4-FFF2-40B4-BE49-F238E27FC236}">
                <a16:creationId xmlns:a16="http://schemas.microsoft.com/office/drawing/2014/main" id="{E035BDB8-7105-F828-8C24-B47753CFA0FA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991747" y="5747366"/>
            <a:ext cx="4473893" cy="23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07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3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 A T I O N A L  A I D S  &amp;  S T I  C O N T R O L  P R O G R A M M E  ( N A S C P )  –  F E D E R A L  M I N I S T R Y  O F  H E A L T H</a:t>
            </a:r>
            <a:endParaRPr sz="713" b="1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" name="Google Shape;285;p18">
            <a:extLst>
              <a:ext uri="{FF2B5EF4-FFF2-40B4-BE49-F238E27FC236}">
                <a16:creationId xmlns:a16="http://schemas.microsoft.com/office/drawing/2014/main" id="{13464310-55E5-8243-49FC-B181D7395A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09445" y="893380"/>
            <a:ext cx="7050880" cy="517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None/>
            </a:pPr>
            <a:r>
              <a:rPr lang="en-US" sz="33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Combination HIV Prevention (2)</a:t>
            </a:r>
            <a:endParaRPr sz="3300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Google Shape;286;p18" descr="A diagram of a disease&#10;&#10;Description automatically generated with medium confidence">
            <a:extLst>
              <a:ext uri="{FF2B5EF4-FFF2-40B4-BE49-F238E27FC236}">
                <a16:creationId xmlns:a16="http://schemas.microsoft.com/office/drawing/2014/main" id="{4F822D90-03FF-157D-5934-F1BF81D53DA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993" t="10409" r="10180" b="10196"/>
          <a:stretch/>
        </p:blipFill>
        <p:spPr>
          <a:xfrm>
            <a:off x="2949043" y="2088981"/>
            <a:ext cx="2946141" cy="30283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87;p18">
            <a:extLst>
              <a:ext uri="{FF2B5EF4-FFF2-40B4-BE49-F238E27FC236}">
                <a16:creationId xmlns:a16="http://schemas.microsoft.com/office/drawing/2014/main" id="{44EDDA7A-8D11-7A60-93A6-8B51239FC8B3}"/>
              </a:ext>
            </a:extLst>
          </p:cNvPr>
          <p:cNvSpPr txBox="1"/>
          <p:nvPr/>
        </p:nvSpPr>
        <p:spPr>
          <a:xfrm>
            <a:off x="824521" y="1915435"/>
            <a:ext cx="2124522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00B5D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Behavioral</a:t>
            </a:r>
            <a:r>
              <a:rPr lang="en-US" sz="1500" b="1" i="0" u="none" strike="noStrike" cap="none" dirty="0">
                <a:solidFill>
                  <a:schemeClr val="accent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​</a:t>
            </a:r>
            <a:endParaRPr sz="1500" b="0" i="0" u="none" strike="noStrike" cap="none" dirty="0">
              <a:solidFill>
                <a:schemeClr val="accent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Education​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Counseling​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Stigma reduction​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Harm reduction​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Adherence &amp; Psychosocial support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Google Shape;288;p18">
            <a:extLst>
              <a:ext uri="{FF2B5EF4-FFF2-40B4-BE49-F238E27FC236}">
                <a16:creationId xmlns:a16="http://schemas.microsoft.com/office/drawing/2014/main" id="{88CF01E5-68A1-FFBB-1BE8-0864EB2C03A0}"/>
              </a:ext>
            </a:extLst>
          </p:cNvPr>
          <p:cNvSpPr txBox="1"/>
          <p:nvPr/>
        </p:nvSpPr>
        <p:spPr>
          <a:xfrm>
            <a:off x="2135515" y="4572980"/>
            <a:ext cx="1975500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rgbClr val="7030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Structural</a:t>
            </a:r>
            <a:r>
              <a:rPr lang="en-US" sz="1500" b="1" i="0" u="none" strike="noStrike" cap="none" dirty="0">
                <a:solidFill>
                  <a:schemeClr val="accent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500" b="0" i="0" u="none" strike="noStrike" cap="none" dirty="0">
              <a:solidFill>
                <a:schemeClr val="accent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Policy​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Laws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Regulations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Cultural norms​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Economic​ systems Strengthening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" name="Google Shape;289;p18">
            <a:extLst>
              <a:ext uri="{FF2B5EF4-FFF2-40B4-BE49-F238E27FC236}">
                <a16:creationId xmlns:a16="http://schemas.microsoft.com/office/drawing/2014/main" id="{52A387D9-19E8-AF0F-74FD-4A5EF4D844E7}"/>
              </a:ext>
            </a:extLst>
          </p:cNvPr>
          <p:cNvSpPr txBox="1"/>
          <p:nvPr/>
        </p:nvSpPr>
        <p:spPr>
          <a:xfrm>
            <a:off x="5895184" y="2345462"/>
            <a:ext cx="3131370" cy="4455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 dirty="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500" b="1" i="0" u="none" strike="noStrike" cap="none" dirty="0">
                <a:solidFill>
                  <a:srgbClr val="FFCC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Biomedical </a:t>
            </a:r>
            <a:endParaRPr sz="1500" b="0" i="0" u="none" strike="noStrike" cap="none" dirty="0">
              <a:solidFill>
                <a:srgbClr val="FFCC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HIV testing​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Condoms​ Use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Voluntary medical male circumcision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Prevention of mother-to-child transmission 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Sexually transmitted infection (STI) treatment​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Post Exposure Prophylaxis (PEP)​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Treatment as prevention (U=U)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Needle and syringe program​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Medication assisted treatment</a:t>
            </a:r>
            <a:endParaRPr sz="15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Clean injection equipment ​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14313" marR="0" lvl="0" indent="-2143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5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Pre-Exposure Prophylaxis (PrEP)</a:t>
            </a:r>
            <a:endParaRPr sz="15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9547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F0716-34B5-4797-E505-75AA1E9C5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814B9-D173-66ED-BBAE-7FEE8B0E9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4753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The Prevention Toolkit is expanding</a:t>
            </a:r>
          </a:p>
        </p:txBody>
      </p:sp>
      <p:pic>
        <p:nvPicPr>
          <p:cNvPr id="3" name="Google Shape;296;p19">
            <a:extLst>
              <a:ext uri="{FF2B5EF4-FFF2-40B4-BE49-F238E27FC236}">
                <a16:creationId xmlns:a16="http://schemas.microsoft.com/office/drawing/2014/main" id="{1A536D8A-FACF-55B0-89FD-CE3406FC56E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84087" y="1917933"/>
            <a:ext cx="5175826" cy="4492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297;p19">
            <a:extLst>
              <a:ext uri="{FF2B5EF4-FFF2-40B4-BE49-F238E27FC236}">
                <a16:creationId xmlns:a16="http://schemas.microsoft.com/office/drawing/2014/main" id="{7C5D768E-EF6E-BF66-5520-603671CB94B0}"/>
              </a:ext>
            </a:extLst>
          </p:cNvPr>
          <p:cNvSpPr txBox="1"/>
          <p:nvPr/>
        </p:nvSpPr>
        <p:spPr>
          <a:xfrm>
            <a:off x="158215" y="6614592"/>
            <a:ext cx="2094331" cy="186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7144" marR="0" lvl="0" indent="0" algn="l" rtl="0">
              <a:lnSpc>
                <a:spcPct val="1005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Fauci, 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Clin Infect Dis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entury Gothic" panose="020B0502020202020204" pitchFamily="34" charset="0"/>
                <a:ea typeface="Calibri"/>
                <a:cs typeface="Calibri"/>
                <a:sym typeface="Calibri"/>
              </a:rPr>
              <a:t>, 2019</a:t>
            </a:r>
            <a:endParaRPr sz="1200" b="0" i="0" u="none" strike="noStrike" cap="none" dirty="0">
              <a:solidFill>
                <a:srgbClr val="000000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0085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Module 1 Units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993392"/>
            <a:ext cx="6858000" cy="3264408"/>
          </a:xfrm>
        </p:spPr>
        <p:txBody>
          <a:bodyPr/>
          <a:lstStyle/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1: 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HIV Epidemic Response in Zambia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2: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Introduction to HIV Prevention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/>
                <a:sym typeface="Poppins"/>
              </a:rPr>
              <a:t>Unit 3: 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Guiding Principles for Pre-exposure Prophylaxis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407174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B0E38-6C2E-8760-91ED-C98F311B4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4B5EE-A3E3-8195-833E-C87676CB88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BC8D75-2183-783B-34E5-F96CFC909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7864" y="3922776"/>
            <a:ext cx="7013448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Guiding Principles for Pre-exposure Prophylaxis 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12706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94347-3AD6-BC18-BB94-4993FEC8F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80997-24FD-A81F-9269-9A693690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3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66736193-D62C-65AE-86D6-82EB540BCED8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4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4E9FC78B-CDB1-56C1-62F4-80530A5CC2BB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5A5ACCA6-6787-E50C-2D32-5B1563A223DC}"/>
                </a:ext>
              </a:extLst>
            </p:cNvPr>
            <p:cNvSpPr txBox="1"/>
            <p:nvPr/>
          </p:nvSpPr>
          <p:spPr>
            <a:xfrm>
              <a:off x="63" y="946840"/>
              <a:ext cx="9144899" cy="4233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principles for HIV pre-exposure prophylaxis (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PrEP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)in the HIV response 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C792BC0C-9CFC-FF58-1E89-AC6CB968FC2F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After completing unit 3, participants will be able to describe:​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263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B5494-976C-BA34-51C7-D998D7DD3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693D2-EAD0-7B96-804D-85C60DD59C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12401"/>
            <a:ext cx="7772400" cy="847535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Guiding Principles for PrEP Services</a:t>
            </a:r>
          </a:p>
        </p:txBody>
      </p:sp>
      <p:sp>
        <p:nvSpPr>
          <p:cNvPr id="4" name="Google Shape;323;p21">
            <a:extLst>
              <a:ext uri="{FF2B5EF4-FFF2-40B4-BE49-F238E27FC236}">
                <a16:creationId xmlns:a16="http://schemas.microsoft.com/office/drawing/2014/main" id="{E4BAFFC8-51C3-8D5F-174D-7032B0330F68}"/>
              </a:ext>
            </a:extLst>
          </p:cNvPr>
          <p:cNvSpPr txBox="1"/>
          <p:nvPr/>
        </p:nvSpPr>
        <p:spPr>
          <a:xfrm>
            <a:off x="574410" y="1988191"/>
            <a:ext cx="7995179" cy="4043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Evidence-based: </a:t>
            </a:r>
            <a:r>
              <a:rPr lang="en-US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 services must be supported by sound scientific and programmatic proof of safety and effectiveness. This should include evidence from real-world implementation of PrEP programs (Implementation Science).</a:t>
            </a:r>
            <a:endParaRPr dirty="0"/>
          </a:p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Integration: </a:t>
            </a:r>
            <a:r>
              <a:rPr lang="en-US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Integration of PrEP service delivery into various primary care service delivery points such as OPD, STI clinic, antenatal clinic, TB clinics, VMMC, men’s clinics, and the community.</a:t>
            </a:r>
            <a:endParaRPr dirty="0"/>
          </a:p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Combination HIV prevention: </a:t>
            </a:r>
            <a:r>
              <a:rPr lang="en-US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Provision of combination HIV prevention options as opposed to PrEP alone is recommended.</a:t>
            </a:r>
            <a:endParaRPr dirty="0"/>
          </a:p>
          <a:p>
            <a:pPr marL="371475" marR="0" lvl="0" indent="-28575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700" b="1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Precision-based delivery: </a:t>
            </a:r>
            <a:r>
              <a:rPr lang="en-US" sz="1700" b="0" i="0" u="none" strike="noStrike" cap="none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 should be targeted to specific populations and geographies with high HIV incidences and benefits of the service.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7325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5944C-7863-6580-A829-1F183ACF0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CA195-5CF7-48C4-6ECC-4ED96FDA05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12401"/>
            <a:ext cx="7772400" cy="847535"/>
          </a:xfrm>
        </p:spPr>
        <p:txBody>
          <a:bodyPr/>
          <a:lstStyle/>
          <a:p>
            <a:r>
              <a:rPr lang="en-US" sz="3200" dirty="0">
                <a:solidFill>
                  <a:schemeClr val="accent3"/>
                </a:solidFill>
                <a:latin typeface="Century Gothic" panose="020B0502020202020204" pitchFamily="34" charset="0"/>
              </a:rPr>
              <a:t>Guiding Principles for PrEP Services (2)</a:t>
            </a:r>
          </a:p>
        </p:txBody>
      </p:sp>
      <p:sp>
        <p:nvSpPr>
          <p:cNvPr id="4" name="Google Shape;323;p21">
            <a:extLst>
              <a:ext uri="{FF2B5EF4-FFF2-40B4-BE49-F238E27FC236}">
                <a16:creationId xmlns:a16="http://schemas.microsoft.com/office/drawing/2014/main" id="{692D1BD1-E39B-E5D3-B4E9-60C2968B7715}"/>
              </a:ext>
            </a:extLst>
          </p:cNvPr>
          <p:cNvSpPr txBox="1"/>
          <p:nvPr/>
        </p:nvSpPr>
        <p:spPr>
          <a:xfrm>
            <a:off x="574410" y="1988191"/>
            <a:ext cx="7995179" cy="4043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Equity and Inclusiveness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: An equitable inclusive and people-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centred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 approach that recognizes different prevention options that individuals may choose at different stages of their lives.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Community-led program leadership, service delivery and monitoring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: Communities such as high-risk and vulnerable populations lead, deliver, and monitor HIV prevention services to improve acceptance and retention in HIV prevention.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High-risk and vulnerable populations responsive approach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: A responsive approach that caters for high-risk and vulnerable populations, such as adolescent girls and young women (AGYW).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Multi-sectoral approach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: A multisectoral approach and partnership that builds on HIV being the responsibility of all sectors and constituencies.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17210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37;p6">
            <a:extLst>
              <a:ext uri="{FF2B5EF4-FFF2-40B4-BE49-F238E27FC236}">
                <a16:creationId xmlns:a16="http://schemas.microsoft.com/office/drawing/2014/main" id="{97102690-6107-A452-CB8A-52B429260651}"/>
              </a:ext>
            </a:extLst>
          </p:cNvPr>
          <p:cNvSpPr txBox="1"/>
          <p:nvPr/>
        </p:nvSpPr>
        <p:spPr>
          <a:xfrm>
            <a:off x="388950" y="1865638"/>
            <a:ext cx="8366100" cy="47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Zambia’s HIV Epidemic Remains Significant: </a:t>
            </a: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Zambia continues to face a high HIV burden, with roughly </a:t>
            </a:r>
            <a: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11% adult prevalence</a:t>
            </a: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about </a:t>
            </a:r>
            <a: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1.3–1.4 million people living with HIV</a:t>
            </a: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; despite progress toward UNAIDS targets, new infections persist, driven by specific modes of transmission.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Combination Prevention Is Essential to Reduce New Infections</a:t>
            </a:r>
            <a:b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 comprehensive HIV prevention approach—including condoms, voluntary medical male circumcision, STI management, </a:t>
            </a:r>
            <a:r>
              <a:rPr lang="en-US" sz="1800" dirty="0" err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behaviour</a:t>
            </a: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change communication, and PrEP—is crucial to curb HIV transmission and reach epidemic control. 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US" sz="18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 Continues to Be a Core Prevention Tool: </a:t>
            </a:r>
            <a:r>
              <a:rPr lang="en-US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HIV-negative individuals at substantial risk, PrEP remains a powerful choice within combination prevention strategies.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520"/>
              </a:spcBef>
              <a:spcAft>
                <a:spcPts val="0"/>
              </a:spcAft>
              <a:buSzPts val="1100"/>
              <a:buNone/>
            </a:pP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520"/>
              </a:spcBef>
              <a:spcAft>
                <a:spcPts val="0"/>
              </a:spcAft>
              <a:buSzPts val="1100"/>
              <a:buNone/>
            </a:pP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57175" marR="0" lvl="0" indent="-25717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None/>
            </a:pPr>
            <a:endParaRPr sz="26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 b="0" i="0" u="none" strike="noStrike" cap="none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1064D4-7638-FA61-1B7D-443E4FE4B4D4}"/>
              </a:ext>
            </a:extLst>
          </p:cNvPr>
          <p:cNvSpPr txBox="1"/>
          <p:nvPr/>
        </p:nvSpPr>
        <p:spPr>
          <a:xfrm>
            <a:off x="1841383" y="859520"/>
            <a:ext cx="58764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</a:rPr>
              <a:t>Module 1 Key Takeaways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796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F8CAB-DC6D-6D0D-6F8A-258BA772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FED23-C9E2-1E63-2F6A-7CEC08635A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C5085-DD42-AD5A-4E6C-6885B6B3E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 lnSpcReduction="10000"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HIV Epidemic Response in Zambia</a:t>
            </a:r>
          </a:p>
          <a:p>
            <a:r>
              <a:rPr lang="en-US" sz="3600" dirty="0">
                <a:latin typeface="Century Gothic" panose="020B0502020202020204" pitchFamily="34" charset="0"/>
              </a:rPr>
              <a:t> 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23578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8A871-2D35-253B-978E-742A632CB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204CD-AEFF-38BC-B59A-081D39182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1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768206CB-0DE3-BD04-6D21-13D1EAB4830D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3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E29434C-C54C-E7B3-96FE-3BAB9171CEB1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SzPts val="1800"/>
              </a:pPr>
              <a:endParaRPr sz="1350"/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061F8F37-E9BB-8E3E-4F59-EC2E6D1108DA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indent="-285750"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Zambia’s Epidemic Profile </a:t>
              </a:r>
              <a:endParaRPr sz="1350" dirty="0"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1619E6B3-B8DE-F019-BFF7-1CC58558DD40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FFFFFF"/>
                </a:buClr>
                <a:buSzPts val="2000"/>
              </a:pPr>
              <a:r>
                <a:rPr lang="en-US" sz="2000" dirty="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After completing unit 1, participants will be able to describe:​</a:t>
              </a:r>
              <a:endParaRPr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001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DD5A0-33B3-1187-3B53-628928864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1568F-673B-4634-B5DA-772719288A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796959"/>
            <a:ext cx="7772400" cy="85667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Prevention Program Mandate and Objective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38683-9C59-37BA-71D9-E12E3115DBFB}"/>
              </a:ext>
            </a:extLst>
          </p:cNvPr>
          <p:cNvSpPr txBox="1"/>
          <p:nvPr/>
        </p:nvSpPr>
        <p:spPr>
          <a:xfrm>
            <a:off x="576072" y="1904310"/>
            <a:ext cx="78515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</a:pPr>
            <a:r>
              <a:rPr lang="en-US" sz="2200" b="1" dirty="0">
                <a:solidFill>
                  <a:schemeClr val="tx1"/>
                </a:solidFill>
                <a:latin typeface="Century Gothic"/>
              </a:rPr>
              <a:t>Program Mandate</a:t>
            </a:r>
          </a:p>
          <a:p>
            <a:pPr marL="371475" indent="-285750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entury Gothic"/>
              </a:rPr>
              <a:t>To contribute to achieving epidemic control of HIV and end AIDS by 2030</a:t>
            </a:r>
          </a:p>
          <a:p>
            <a:pPr marL="85725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</a:pPr>
            <a:endParaRPr lang="en-US" sz="1800" dirty="0">
              <a:solidFill>
                <a:schemeClr val="tx1"/>
              </a:solidFill>
              <a:latin typeface="Century Gothic"/>
            </a:endParaRPr>
          </a:p>
          <a:p>
            <a:pPr marL="85725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</a:pPr>
            <a:r>
              <a:rPr lang="en-US" sz="2200" b="1" dirty="0">
                <a:latin typeface="Century Gothic"/>
              </a:rPr>
              <a:t>Program Objectives </a:t>
            </a:r>
            <a:endParaRPr lang="en-US" sz="2200" b="1" dirty="0">
              <a:solidFill>
                <a:schemeClr val="tx1"/>
              </a:solidFill>
              <a:latin typeface="Century Gothic"/>
            </a:endParaRPr>
          </a:p>
          <a:p>
            <a:pPr marL="371475" indent="-285750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entury Gothic"/>
              </a:rPr>
              <a:t>Reduce annual HIV incidence from 28,000 to 15,000 by 2026</a:t>
            </a:r>
          </a:p>
          <a:p>
            <a:pPr marL="371475" indent="-285750" algn="just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entury Gothic"/>
              </a:rPr>
              <a:t>To increase the uptake of PrEP by the priority and Key populations from 110,000 (2021) to 220,000 annually by 2026 (NHSP, 2021 to 2026)</a:t>
            </a:r>
          </a:p>
        </p:txBody>
      </p:sp>
    </p:spTree>
    <p:extLst>
      <p:ext uri="{BB962C8B-B14F-4D97-AF65-F5344CB8AC3E}">
        <p14:creationId xmlns:p14="http://schemas.microsoft.com/office/powerpoint/2010/main" val="2750253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4719F-5153-C9BF-E66D-94A7FF1F5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C0156-6FDB-0A80-864E-644038041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Zambia Country Profile 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8A233179-079E-D7A1-6D08-B5AB4CE96E8B}"/>
              </a:ext>
            </a:extLst>
          </p:cNvPr>
          <p:cNvSpPr txBox="1"/>
          <p:nvPr/>
        </p:nvSpPr>
        <p:spPr>
          <a:xfrm>
            <a:off x="391598" y="1996581"/>
            <a:ext cx="4851521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1"/>
                </a:solidFill>
                <a:latin typeface="Century Gothic"/>
                <a:sym typeface="Poppins"/>
              </a:rPr>
              <a:t>Population</a:t>
            </a: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: 22 million with 66% under 25 years – Large youth population.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1"/>
                </a:solidFill>
                <a:latin typeface="Century Gothic"/>
                <a:sym typeface="Poppins"/>
              </a:rPr>
              <a:t>Socio-Economic Context</a:t>
            </a: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: Lower-middle-income country (2024); economy driven by mining, and agriculture.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1"/>
                </a:solidFill>
                <a:latin typeface="Century Gothic"/>
                <a:sym typeface="Poppins"/>
              </a:rPr>
              <a:t>Health System</a:t>
            </a: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: Decentralized service delivery, with a strong  network of Primary Health Care facilities and community health care workers.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1"/>
                </a:solidFill>
                <a:latin typeface="Century Gothic"/>
                <a:sym typeface="Poppins"/>
              </a:rPr>
              <a:t>HIV Burden</a:t>
            </a: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: Among the top 10 countries most affected globally with an adult HIV prevalence of 11%.</a:t>
            </a:r>
          </a:p>
        </p:txBody>
      </p:sp>
      <p:pic>
        <p:nvPicPr>
          <p:cNvPr id="6" name="Google Shape;145;p8">
            <a:extLst>
              <a:ext uri="{FF2B5EF4-FFF2-40B4-BE49-F238E27FC236}">
                <a16:creationId xmlns:a16="http://schemas.microsoft.com/office/drawing/2014/main" id="{B87B843A-BD95-1314-5050-7D98AAA621B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000859" y="2194918"/>
            <a:ext cx="3872503" cy="3983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481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51;p10">
            <a:extLst>
              <a:ext uri="{FF2B5EF4-FFF2-40B4-BE49-F238E27FC236}">
                <a16:creationId xmlns:a16="http://schemas.microsoft.com/office/drawing/2014/main" id="{67752DB6-6BFD-40DB-0E63-E891E5382F6C}"/>
              </a:ext>
            </a:extLst>
          </p:cNvPr>
          <p:cNvSpPr txBox="1"/>
          <p:nvPr/>
        </p:nvSpPr>
        <p:spPr>
          <a:xfrm>
            <a:off x="1228756" y="5365528"/>
            <a:ext cx="3476297" cy="155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3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Sources: Zambia September 2025 Estimates_UNAIDS AIDSInfo Database,. </a:t>
            </a:r>
            <a:r>
              <a:rPr lang="en-US" sz="563" b="0" i="0" u="sng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sz="563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154;p10">
            <a:extLst>
              <a:ext uri="{FF2B5EF4-FFF2-40B4-BE49-F238E27FC236}">
                <a16:creationId xmlns:a16="http://schemas.microsoft.com/office/drawing/2014/main" id="{C83CBA68-A355-3557-43EF-8CAA2F16F109}"/>
              </a:ext>
            </a:extLst>
          </p:cNvPr>
          <p:cNvSpPr txBox="1"/>
          <p:nvPr/>
        </p:nvSpPr>
        <p:spPr>
          <a:xfrm>
            <a:off x="5736250" y="4563151"/>
            <a:ext cx="3169200" cy="2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b" anchorCtr="0">
            <a:noAutofit/>
          </a:bodyPr>
          <a:lstStyle/>
          <a:p>
            <a:pPr marL="342900" marR="0" lvl="0" indent="-257175" algn="l" rtl="0">
              <a:lnSpc>
                <a:spcPct val="17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While Zambia has achieved the 95-95-95 targets overall, children and adolescents continue to fall short of these milestones.</a:t>
            </a:r>
            <a:endParaRPr sz="1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marR="0" lvl="0" indent="-257175" algn="l" rtl="0">
              <a:lnSpc>
                <a:spcPct val="17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Achieved major progress in cutting new HIV infections, but driving rates down further will demand more prioritized and differentiated HIV prevention approaches.</a:t>
            </a:r>
            <a:endParaRPr sz="1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8" name="Google Shape;155;p10">
            <a:extLst>
              <a:ext uri="{FF2B5EF4-FFF2-40B4-BE49-F238E27FC236}">
                <a16:creationId xmlns:a16="http://schemas.microsoft.com/office/drawing/2014/main" id="{741F6F91-E555-B74B-6CDD-7F3903484CA0}"/>
              </a:ext>
            </a:extLst>
          </p:cNvPr>
          <p:cNvGraphicFramePr/>
          <p:nvPr/>
        </p:nvGraphicFramePr>
        <p:xfrm>
          <a:off x="3565519" y="1655573"/>
          <a:ext cx="1827092" cy="1419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oogle Shape;156;p10">
            <a:extLst>
              <a:ext uri="{FF2B5EF4-FFF2-40B4-BE49-F238E27FC236}">
                <a16:creationId xmlns:a16="http://schemas.microsoft.com/office/drawing/2014/main" id="{8BD6E0EE-0D3B-CA6A-9B99-6588F3E87802}"/>
              </a:ext>
            </a:extLst>
          </p:cNvPr>
          <p:cNvGraphicFramePr/>
          <p:nvPr/>
        </p:nvGraphicFramePr>
        <p:xfrm>
          <a:off x="337543" y="1735015"/>
          <a:ext cx="2907368" cy="1381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Google Shape;157;p10">
            <a:extLst>
              <a:ext uri="{FF2B5EF4-FFF2-40B4-BE49-F238E27FC236}">
                <a16:creationId xmlns:a16="http://schemas.microsoft.com/office/drawing/2014/main" id="{363AA93B-D56B-FEB1-05FE-090E24E0DF1E}"/>
              </a:ext>
            </a:extLst>
          </p:cNvPr>
          <p:cNvGraphicFramePr/>
          <p:nvPr/>
        </p:nvGraphicFramePr>
        <p:xfrm>
          <a:off x="2369490" y="1726914"/>
          <a:ext cx="1522617" cy="1381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Google Shape;158;p10">
            <a:extLst>
              <a:ext uri="{FF2B5EF4-FFF2-40B4-BE49-F238E27FC236}">
                <a16:creationId xmlns:a16="http://schemas.microsoft.com/office/drawing/2014/main" id="{7CA589D5-276B-88C4-8EA6-E0908F8689AE}"/>
              </a:ext>
            </a:extLst>
          </p:cNvPr>
          <p:cNvSpPr/>
          <p:nvPr/>
        </p:nvSpPr>
        <p:spPr>
          <a:xfrm>
            <a:off x="1189355" y="3008536"/>
            <a:ext cx="1212857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PLHIV know their status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" name="Google Shape;159;p10">
            <a:extLst>
              <a:ext uri="{FF2B5EF4-FFF2-40B4-BE49-F238E27FC236}">
                <a16:creationId xmlns:a16="http://schemas.microsoft.com/office/drawing/2014/main" id="{A3F52755-8066-D161-4B3E-9DFB328BF5BE}"/>
              </a:ext>
            </a:extLst>
          </p:cNvPr>
          <p:cNvSpPr/>
          <p:nvPr/>
        </p:nvSpPr>
        <p:spPr>
          <a:xfrm>
            <a:off x="1188535" y="2251104"/>
            <a:ext cx="1212858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98%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" name="Google Shape;160;p10">
            <a:extLst>
              <a:ext uri="{FF2B5EF4-FFF2-40B4-BE49-F238E27FC236}">
                <a16:creationId xmlns:a16="http://schemas.microsoft.com/office/drawing/2014/main" id="{A310C72B-92F1-D435-6256-40B118F682A9}"/>
              </a:ext>
            </a:extLst>
          </p:cNvPr>
          <p:cNvSpPr/>
          <p:nvPr/>
        </p:nvSpPr>
        <p:spPr>
          <a:xfrm>
            <a:off x="2837986" y="2258418"/>
            <a:ext cx="600485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98%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" name="Google Shape;161;p10">
            <a:extLst>
              <a:ext uri="{FF2B5EF4-FFF2-40B4-BE49-F238E27FC236}">
                <a16:creationId xmlns:a16="http://schemas.microsoft.com/office/drawing/2014/main" id="{521EE03C-EAA0-BCD9-8114-ADC2CBB42D5D}"/>
              </a:ext>
            </a:extLst>
          </p:cNvPr>
          <p:cNvSpPr/>
          <p:nvPr/>
        </p:nvSpPr>
        <p:spPr>
          <a:xfrm>
            <a:off x="3881350" y="2191952"/>
            <a:ext cx="1212859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97%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" name="Google Shape;162;p10">
            <a:extLst>
              <a:ext uri="{FF2B5EF4-FFF2-40B4-BE49-F238E27FC236}">
                <a16:creationId xmlns:a16="http://schemas.microsoft.com/office/drawing/2014/main" id="{F4F8B714-D543-EC12-A785-3B1BBF89782B}"/>
              </a:ext>
            </a:extLst>
          </p:cNvPr>
          <p:cNvSpPr/>
          <p:nvPr/>
        </p:nvSpPr>
        <p:spPr>
          <a:xfrm>
            <a:off x="2520932" y="3013508"/>
            <a:ext cx="1212857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who know their status on ART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" name="Google Shape;163;p10">
            <a:extLst>
              <a:ext uri="{FF2B5EF4-FFF2-40B4-BE49-F238E27FC236}">
                <a16:creationId xmlns:a16="http://schemas.microsoft.com/office/drawing/2014/main" id="{E589F365-C287-5ED9-56C0-0E156D1A8788}"/>
              </a:ext>
            </a:extLst>
          </p:cNvPr>
          <p:cNvSpPr/>
          <p:nvPr/>
        </p:nvSpPr>
        <p:spPr>
          <a:xfrm>
            <a:off x="3798261" y="2936350"/>
            <a:ext cx="1362299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 ART have suppressed viral loads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" name="Google Shape;164;p10">
            <a:extLst>
              <a:ext uri="{FF2B5EF4-FFF2-40B4-BE49-F238E27FC236}">
                <a16:creationId xmlns:a16="http://schemas.microsoft.com/office/drawing/2014/main" id="{3655A9A5-7078-7E65-BEF8-7A0FC6856015}"/>
              </a:ext>
            </a:extLst>
          </p:cNvPr>
          <p:cNvSpPr/>
          <p:nvPr/>
        </p:nvSpPr>
        <p:spPr>
          <a:xfrm>
            <a:off x="98411" y="2042759"/>
            <a:ext cx="1122035" cy="1016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Treatment Cascade Progress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1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(2024)</a:t>
            </a:r>
            <a:endParaRPr sz="1200" b="0" i="1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8" name="Google Shape;165;p10">
            <a:extLst>
              <a:ext uri="{FF2B5EF4-FFF2-40B4-BE49-F238E27FC236}">
                <a16:creationId xmlns:a16="http://schemas.microsoft.com/office/drawing/2014/main" id="{21A80B7A-423A-9331-556F-ECC4C79B2C12}"/>
              </a:ext>
            </a:extLst>
          </p:cNvPr>
          <p:cNvCxnSpPr/>
          <p:nvPr/>
        </p:nvCxnSpPr>
        <p:spPr>
          <a:xfrm flipH="1">
            <a:off x="786211" y="3564444"/>
            <a:ext cx="3727076" cy="5996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" name="Google Shape;166;p10">
            <a:extLst>
              <a:ext uri="{FF2B5EF4-FFF2-40B4-BE49-F238E27FC236}">
                <a16:creationId xmlns:a16="http://schemas.microsoft.com/office/drawing/2014/main" id="{D6120032-A58A-B8DA-06EF-566A7843F15E}"/>
              </a:ext>
            </a:extLst>
          </p:cNvPr>
          <p:cNvSpPr txBox="1"/>
          <p:nvPr/>
        </p:nvSpPr>
        <p:spPr>
          <a:xfrm>
            <a:off x="330798" y="6673364"/>
            <a:ext cx="4635062" cy="18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Sources: Zambia September 2025 Estimates_UNAIDS AIDSInfo Database,. </a:t>
            </a:r>
            <a:r>
              <a:rPr lang="en-US" sz="750" b="0" i="0" u="sng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sz="7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0" name="Google Shape;167;p10">
            <a:extLst>
              <a:ext uri="{FF2B5EF4-FFF2-40B4-BE49-F238E27FC236}">
                <a16:creationId xmlns:a16="http://schemas.microsoft.com/office/drawing/2014/main" id="{C4C76A9C-3A04-7F89-D1B6-E8F73ECBF98E}"/>
              </a:ext>
            </a:extLst>
          </p:cNvPr>
          <p:cNvGraphicFramePr/>
          <p:nvPr/>
        </p:nvGraphicFramePr>
        <p:xfrm>
          <a:off x="517822" y="3564812"/>
          <a:ext cx="5238122" cy="2287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Google Shape;168;p10">
            <a:extLst>
              <a:ext uri="{FF2B5EF4-FFF2-40B4-BE49-F238E27FC236}">
                <a16:creationId xmlns:a16="http://schemas.microsoft.com/office/drawing/2014/main" id="{9145C799-C282-7CBC-DB4B-7D9347DD5DD3}"/>
              </a:ext>
            </a:extLst>
          </p:cNvPr>
          <p:cNvSpPr txBox="1"/>
          <p:nvPr/>
        </p:nvSpPr>
        <p:spPr>
          <a:xfrm>
            <a:off x="4227693" y="3859799"/>
            <a:ext cx="1198638" cy="577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25" b="0" i="1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65% decrease in new HIV infections between 2010 and 2023</a:t>
            </a:r>
            <a:endParaRPr sz="825" b="0" i="1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2" name="Google Shape;169;p10">
            <a:extLst>
              <a:ext uri="{FF2B5EF4-FFF2-40B4-BE49-F238E27FC236}">
                <a16:creationId xmlns:a16="http://schemas.microsoft.com/office/drawing/2014/main" id="{A40BB318-1173-422B-2A80-FC6BAC3B0288}"/>
              </a:ext>
            </a:extLst>
          </p:cNvPr>
          <p:cNvGraphicFramePr/>
          <p:nvPr/>
        </p:nvGraphicFramePr>
        <p:xfrm>
          <a:off x="7952367" y="1697219"/>
          <a:ext cx="926741" cy="84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3" name="Google Shape;170;p10">
            <a:extLst>
              <a:ext uri="{FF2B5EF4-FFF2-40B4-BE49-F238E27FC236}">
                <a16:creationId xmlns:a16="http://schemas.microsoft.com/office/drawing/2014/main" id="{667EA0FA-4A6B-3DAF-142F-3FD4A63C23BC}"/>
              </a:ext>
            </a:extLst>
          </p:cNvPr>
          <p:cNvGraphicFramePr/>
          <p:nvPr/>
        </p:nvGraphicFramePr>
        <p:xfrm>
          <a:off x="6034295" y="1713580"/>
          <a:ext cx="1557476" cy="848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4" name="Google Shape;171;p10">
            <a:extLst>
              <a:ext uri="{FF2B5EF4-FFF2-40B4-BE49-F238E27FC236}">
                <a16:creationId xmlns:a16="http://schemas.microsoft.com/office/drawing/2014/main" id="{3426F79B-B0A7-ECE4-545F-37BC70B19BA6}"/>
              </a:ext>
            </a:extLst>
          </p:cNvPr>
          <p:cNvGraphicFramePr/>
          <p:nvPr/>
        </p:nvGraphicFramePr>
        <p:xfrm>
          <a:off x="7193864" y="1702911"/>
          <a:ext cx="838202" cy="845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Google Shape;172;p10">
            <a:extLst>
              <a:ext uri="{FF2B5EF4-FFF2-40B4-BE49-F238E27FC236}">
                <a16:creationId xmlns:a16="http://schemas.microsoft.com/office/drawing/2014/main" id="{FD00022F-073C-CE45-7E48-623D661E0D64}"/>
              </a:ext>
            </a:extLst>
          </p:cNvPr>
          <p:cNvSpPr/>
          <p:nvPr/>
        </p:nvSpPr>
        <p:spPr>
          <a:xfrm>
            <a:off x="6293449" y="2463871"/>
            <a:ext cx="1025945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CLHIV know their status</a:t>
            </a:r>
            <a:endParaRPr sz="13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" name="Google Shape;173;p10">
            <a:extLst>
              <a:ext uri="{FF2B5EF4-FFF2-40B4-BE49-F238E27FC236}">
                <a16:creationId xmlns:a16="http://schemas.microsoft.com/office/drawing/2014/main" id="{BAA45367-2567-7296-A589-609DC059C313}"/>
              </a:ext>
            </a:extLst>
          </p:cNvPr>
          <p:cNvSpPr/>
          <p:nvPr/>
        </p:nvSpPr>
        <p:spPr>
          <a:xfrm>
            <a:off x="6586835" y="2034376"/>
            <a:ext cx="455915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82%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" name="Google Shape;174;p10">
            <a:extLst>
              <a:ext uri="{FF2B5EF4-FFF2-40B4-BE49-F238E27FC236}">
                <a16:creationId xmlns:a16="http://schemas.microsoft.com/office/drawing/2014/main" id="{D026F73E-F166-6CE2-0BD6-FC3ACD054D6A}"/>
              </a:ext>
            </a:extLst>
          </p:cNvPr>
          <p:cNvSpPr/>
          <p:nvPr/>
        </p:nvSpPr>
        <p:spPr>
          <a:xfrm>
            <a:off x="7319394" y="2010831"/>
            <a:ext cx="600485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88%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" name="Google Shape;175;p10">
            <a:extLst>
              <a:ext uri="{FF2B5EF4-FFF2-40B4-BE49-F238E27FC236}">
                <a16:creationId xmlns:a16="http://schemas.microsoft.com/office/drawing/2014/main" id="{A6B41442-5AB8-767B-B592-C7F82EDAA2BF}"/>
              </a:ext>
            </a:extLst>
          </p:cNvPr>
          <p:cNvSpPr/>
          <p:nvPr/>
        </p:nvSpPr>
        <p:spPr>
          <a:xfrm>
            <a:off x="7829215" y="2034376"/>
            <a:ext cx="1212859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95%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" name="Google Shape;176;p10">
            <a:extLst>
              <a:ext uri="{FF2B5EF4-FFF2-40B4-BE49-F238E27FC236}">
                <a16:creationId xmlns:a16="http://schemas.microsoft.com/office/drawing/2014/main" id="{F1CB5634-BD00-C153-E4B1-053708A59993}"/>
              </a:ext>
            </a:extLst>
          </p:cNvPr>
          <p:cNvSpPr/>
          <p:nvPr/>
        </p:nvSpPr>
        <p:spPr>
          <a:xfrm>
            <a:off x="7266333" y="2440444"/>
            <a:ext cx="730367" cy="380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who know their status on ART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" name="Google Shape;177;p10">
            <a:extLst>
              <a:ext uri="{FF2B5EF4-FFF2-40B4-BE49-F238E27FC236}">
                <a16:creationId xmlns:a16="http://schemas.microsoft.com/office/drawing/2014/main" id="{D248A349-19A7-78D6-76C7-3C40F0DB5C16}"/>
              </a:ext>
            </a:extLst>
          </p:cNvPr>
          <p:cNvSpPr/>
          <p:nvPr/>
        </p:nvSpPr>
        <p:spPr>
          <a:xfrm>
            <a:off x="8039410" y="2457428"/>
            <a:ext cx="874851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 ART have suppressed viral loads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1" name="Google Shape;178;p10">
            <a:extLst>
              <a:ext uri="{FF2B5EF4-FFF2-40B4-BE49-F238E27FC236}">
                <a16:creationId xmlns:a16="http://schemas.microsoft.com/office/drawing/2014/main" id="{2F8F65A3-B16F-5B95-F170-81E5E452E833}"/>
              </a:ext>
            </a:extLst>
          </p:cNvPr>
          <p:cNvCxnSpPr/>
          <p:nvPr/>
        </p:nvCxnSpPr>
        <p:spPr>
          <a:xfrm rot="10800000">
            <a:off x="5114912" y="3725453"/>
            <a:ext cx="3855677" cy="806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32" name="Google Shape;179;p10">
            <a:extLst>
              <a:ext uri="{FF2B5EF4-FFF2-40B4-BE49-F238E27FC236}">
                <a16:creationId xmlns:a16="http://schemas.microsoft.com/office/drawing/2014/main" id="{D0B6ABF9-D7C4-7C9F-0B58-8FFE4245C3C9}"/>
              </a:ext>
            </a:extLst>
          </p:cNvPr>
          <p:cNvSpPr/>
          <p:nvPr/>
        </p:nvSpPr>
        <p:spPr>
          <a:xfrm>
            <a:off x="5140793" y="1943141"/>
            <a:ext cx="973454" cy="542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Children 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(0 to 14)</a:t>
            </a:r>
            <a:endParaRPr sz="1050" b="1" i="1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" name="Google Shape;180;p10">
            <a:extLst>
              <a:ext uri="{FF2B5EF4-FFF2-40B4-BE49-F238E27FC236}">
                <a16:creationId xmlns:a16="http://schemas.microsoft.com/office/drawing/2014/main" id="{050BFB90-84AB-C13C-06EF-2CE3F7F32754}"/>
              </a:ext>
            </a:extLst>
          </p:cNvPr>
          <p:cNvSpPr/>
          <p:nvPr/>
        </p:nvSpPr>
        <p:spPr>
          <a:xfrm>
            <a:off x="5087870" y="2858876"/>
            <a:ext cx="1122035" cy="542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AGYW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(15 to 24)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" name="Google Shape;181;p10">
            <a:extLst>
              <a:ext uri="{FF2B5EF4-FFF2-40B4-BE49-F238E27FC236}">
                <a16:creationId xmlns:a16="http://schemas.microsoft.com/office/drawing/2014/main" id="{98821536-8194-314F-B329-8E80CE8AA5D7}"/>
              </a:ext>
            </a:extLst>
          </p:cNvPr>
          <p:cNvSpPr/>
          <p:nvPr/>
        </p:nvSpPr>
        <p:spPr>
          <a:xfrm>
            <a:off x="6121803" y="2132160"/>
            <a:ext cx="230123" cy="194341"/>
          </a:xfrm>
          <a:prstGeom prst="rightArrow">
            <a:avLst>
              <a:gd name="adj1" fmla="val 33719"/>
              <a:gd name="adj2" fmla="val 54385"/>
            </a:avLst>
          </a:prstGeom>
          <a:solidFill>
            <a:srgbClr val="23A274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5" name="Google Shape;182;p10">
            <a:extLst>
              <a:ext uri="{FF2B5EF4-FFF2-40B4-BE49-F238E27FC236}">
                <a16:creationId xmlns:a16="http://schemas.microsoft.com/office/drawing/2014/main" id="{1F503279-7443-CFF9-B0CF-86EBA267158F}"/>
              </a:ext>
            </a:extLst>
          </p:cNvPr>
          <p:cNvGraphicFramePr/>
          <p:nvPr/>
        </p:nvGraphicFramePr>
        <p:xfrm>
          <a:off x="7943398" y="2628732"/>
          <a:ext cx="926741" cy="84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6" name="Google Shape;183;p10">
            <a:extLst>
              <a:ext uri="{FF2B5EF4-FFF2-40B4-BE49-F238E27FC236}">
                <a16:creationId xmlns:a16="http://schemas.microsoft.com/office/drawing/2014/main" id="{AEDCAE81-8178-ECA3-604C-178368A1D1B3}"/>
              </a:ext>
            </a:extLst>
          </p:cNvPr>
          <p:cNvGraphicFramePr/>
          <p:nvPr/>
        </p:nvGraphicFramePr>
        <p:xfrm>
          <a:off x="6025326" y="2645093"/>
          <a:ext cx="1557476" cy="848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37" name="Google Shape;184;p10">
            <a:extLst>
              <a:ext uri="{FF2B5EF4-FFF2-40B4-BE49-F238E27FC236}">
                <a16:creationId xmlns:a16="http://schemas.microsoft.com/office/drawing/2014/main" id="{6FB5A218-CBF5-5584-88CD-72784642E789}"/>
              </a:ext>
            </a:extLst>
          </p:cNvPr>
          <p:cNvGraphicFramePr/>
          <p:nvPr/>
        </p:nvGraphicFramePr>
        <p:xfrm>
          <a:off x="7184895" y="2634425"/>
          <a:ext cx="838202" cy="845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38" name="Google Shape;185;p10">
            <a:extLst>
              <a:ext uri="{FF2B5EF4-FFF2-40B4-BE49-F238E27FC236}">
                <a16:creationId xmlns:a16="http://schemas.microsoft.com/office/drawing/2014/main" id="{3BB1A06D-F8BF-5A71-9091-DEE7FBCEF7DB}"/>
              </a:ext>
            </a:extLst>
          </p:cNvPr>
          <p:cNvSpPr/>
          <p:nvPr/>
        </p:nvSpPr>
        <p:spPr>
          <a:xfrm>
            <a:off x="6284480" y="3395384"/>
            <a:ext cx="1025945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PLHIV know their status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" name="Google Shape;186;p10">
            <a:extLst>
              <a:ext uri="{FF2B5EF4-FFF2-40B4-BE49-F238E27FC236}">
                <a16:creationId xmlns:a16="http://schemas.microsoft.com/office/drawing/2014/main" id="{1B031006-9C59-53AE-045E-BC2938960C66}"/>
              </a:ext>
            </a:extLst>
          </p:cNvPr>
          <p:cNvSpPr/>
          <p:nvPr/>
        </p:nvSpPr>
        <p:spPr>
          <a:xfrm>
            <a:off x="6577866" y="2965890"/>
            <a:ext cx="455915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95%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" name="Google Shape;187;p10">
            <a:extLst>
              <a:ext uri="{FF2B5EF4-FFF2-40B4-BE49-F238E27FC236}">
                <a16:creationId xmlns:a16="http://schemas.microsoft.com/office/drawing/2014/main" id="{14B98E9D-523C-34B9-1CE6-B863E29A4E19}"/>
              </a:ext>
            </a:extLst>
          </p:cNvPr>
          <p:cNvSpPr/>
          <p:nvPr/>
        </p:nvSpPr>
        <p:spPr>
          <a:xfrm>
            <a:off x="7310425" y="2942344"/>
            <a:ext cx="600485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92%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" name="Google Shape;188;p10">
            <a:extLst>
              <a:ext uri="{FF2B5EF4-FFF2-40B4-BE49-F238E27FC236}">
                <a16:creationId xmlns:a16="http://schemas.microsoft.com/office/drawing/2014/main" id="{E0706714-48D0-2E46-2BCC-E0E8160E0A38}"/>
              </a:ext>
            </a:extLst>
          </p:cNvPr>
          <p:cNvSpPr/>
          <p:nvPr/>
        </p:nvSpPr>
        <p:spPr>
          <a:xfrm>
            <a:off x="7876656" y="2943888"/>
            <a:ext cx="1212859" cy="23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rgbClr val="23A274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95%</a:t>
            </a:r>
            <a:endParaRPr sz="105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" name="Google Shape;189;p10">
            <a:extLst>
              <a:ext uri="{FF2B5EF4-FFF2-40B4-BE49-F238E27FC236}">
                <a16:creationId xmlns:a16="http://schemas.microsoft.com/office/drawing/2014/main" id="{338CD10B-CA69-34DD-C963-E995F595C331}"/>
              </a:ext>
            </a:extLst>
          </p:cNvPr>
          <p:cNvSpPr/>
          <p:nvPr/>
        </p:nvSpPr>
        <p:spPr>
          <a:xfrm>
            <a:off x="7257364" y="3371958"/>
            <a:ext cx="730367" cy="380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5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who know their status on ART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" name="Google Shape;190;p10">
            <a:extLst>
              <a:ext uri="{FF2B5EF4-FFF2-40B4-BE49-F238E27FC236}">
                <a16:creationId xmlns:a16="http://schemas.microsoft.com/office/drawing/2014/main" id="{6068DC12-8D8E-A652-ABA8-DF982E7CE8F6}"/>
              </a:ext>
            </a:extLst>
          </p:cNvPr>
          <p:cNvSpPr/>
          <p:nvPr/>
        </p:nvSpPr>
        <p:spPr>
          <a:xfrm>
            <a:off x="8030441" y="3388941"/>
            <a:ext cx="874851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 ART have suppressed viral loads</a:t>
            </a:r>
            <a:endParaRPr sz="10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4" name="Google Shape;191;p10">
            <a:extLst>
              <a:ext uri="{FF2B5EF4-FFF2-40B4-BE49-F238E27FC236}">
                <a16:creationId xmlns:a16="http://schemas.microsoft.com/office/drawing/2014/main" id="{397E20CE-2D38-5751-E849-819E80A1CF22}"/>
              </a:ext>
            </a:extLst>
          </p:cNvPr>
          <p:cNvSpPr/>
          <p:nvPr/>
        </p:nvSpPr>
        <p:spPr>
          <a:xfrm>
            <a:off x="6128358" y="3008536"/>
            <a:ext cx="216057" cy="199569"/>
          </a:xfrm>
          <a:prstGeom prst="rightArrow">
            <a:avLst>
              <a:gd name="adj1" fmla="val 35754"/>
              <a:gd name="adj2" fmla="val 56578"/>
            </a:avLst>
          </a:prstGeom>
          <a:solidFill>
            <a:srgbClr val="23A274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9" name="Google Shape;152;p10">
            <a:extLst>
              <a:ext uri="{FF2B5EF4-FFF2-40B4-BE49-F238E27FC236}">
                <a16:creationId xmlns:a16="http://schemas.microsoft.com/office/drawing/2014/main" id="{CF17B697-F49E-1C7C-8156-A2CD54EDBFCC}"/>
              </a:ext>
            </a:extLst>
          </p:cNvPr>
          <p:cNvSpPr txBox="1">
            <a:spLocks/>
          </p:cNvSpPr>
          <p:nvPr/>
        </p:nvSpPr>
        <p:spPr>
          <a:xfrm>
            <a:off x="786211" y="804893"/>
            <a:ext cx="7697100" cy="7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Font typeface="Arial"/>
              <a:buNone/>
              <a:tabLst/>
              <a:defRPr/>
            </a:pPr>
            <a:r>
              <a:rPr kumimoji="0" lang="it-IT" sz="3600" b="0" i="0" u="none" strike="noStrike" kern="0" cap="none" spc="0" normalizeH="0" baseline="0" noProof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</a:rPr>
              <a:t>Zambia Progress in HIV Response</a:t>
            </a:r>
            <a:endParaRPr kumimoji="0" lang="it-IT" sz="3600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72437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3AE8F-547B-03DA-5754-D1396EF22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98;p11">
            <a:extLst>
              <a:ext uri="{FF2B5EF4-FFF2-40B4-BE49-F238E27FC236}">
                <a16:creationId xmlns:a16="http://schemas.microsoft.com/office/drawing/2014/main" id="{A1F7AB51-AB36-19E2-C72A-9F4FD123BC09}"/>
              </a:ext>
            </a:extLst>
          </p:cNvPr>
          <p:cNvSpPr txBox="1">
            <a:spLocks/>
          </p:cNvSpPr>
          <p:nvPr/>
        </p:nvSpPr>
        <p:spPr>
          <a:xfrm>
            <a:off x="447741" y="858110"/>
            <a:ext cx="8248518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SzPts val="1400"/>
            </a:pPr>
            <a:r>
              <a:rPr lang="en-US" sz="33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Progress Towards 2026 and 2030 Targets </a:t>
            </a:r>
            <a:br>
              <a:rPr lang="en-US" sz="3600" dirty="0"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1800" b="1" dirty="0">
                <a:solidFill>
                  <a:srgbClr val="49A0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​</a:t>
            </a:r>
            <a:endParaRPr lang="en-US" sz="4500" b="1" dirty="0">
              <a:solidFill>
                <a:srgbClr val="49A0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7" name="Google Shape;199;p11">
            <a:extLst>
              <a:ext uri="{FF2B5EF4-FFF2-40B4-BE49-F238E27FC236}">
                <a16:creationId xmlns:a16="http://schemas.microsoft.com/office/drawing/2014/main" id="{75BB6004-C13A-E779-0470-154668E073D9}"/>
              </a:ext>
            </a:extLst>
          </p:cNvPr>
          <p:cNvGraphicFramePr/>
          <p:nvPr/>
        </p:nvGraphicFramePr>
        <p:xfrm>
          <a:off x="1102704" y="1817751"/>
          <a:ext cx="7009682" cy="325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Google Shape;200;p11">
            <a:extLst>
              <a:ext uri="{FF2B5EF4-FFF2-40B4-BE49-F238E27FC236}">
                <a16:creationId xmlns:a16="http://schemas.microsoft.com/office/drawing/2014/main" id="{05C8D9C9-1ACC-F377-84D0-34566982E22A}"/>
              </a:ext>
            </a:extLst>
          </p:cNvPr>
          <p:cNvSpPr/>
          <p:nvPr/>
        </p:nvSpPr>
        <p:spPr>
          <a:xfrm>
            <a:off x="5297453" y="2132856"/>
            <a:ext cx="20237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Progress required to reach the national 2026 &amp; 2030 (&lt;10% of 2010 estimated infections) target </a:t>
            </a:r>
            <a:endParaRPr sz="1050" b="0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" name="Google Shape;201;p11">
            <a:extLst>
              <a:ext uri="{FF2B5EF4-FFF2-40B4-BE49-F238E27FC236}">
                <a16:creationId xmlns:a16="http://schemas.microsoft.com/office/drawing/2014/main" id="{484C1504-F049-2B74-3744-446EF5790E89}"/>
              </a:ext>
            </a:extLst>
          </p:cNvPr>
          <p:cNvCxnSpPr/>
          <p:nvPr/>
        </p:nvCxnSpPr>
        <p:spPr>
          <a:xfrm>
            <a:off x="6300192" y="3099605"/>
            <a:ext cx="0" cy="869459"/>
          </a:xfrm>
          <a:prstGeom prst="straightConnector1">
            <a:avLst/>
          </a:prstGeom>
          <a:noFill/>
          <a:ln w="41275" cap="flat" cmpd="sng">
            <a:solidFill>
              <a:srgbClr val="F79646"/>
            </a:solidFill>
            <a:prstDash val="dash"/>
            <a:round/>
            <a:headEnd type="none" w="sm" len="sm"/>
            <a:tailEnd type="triangle" w="med" len="med"/>
          </a:ln>
        </p:spPr>
      </p:cxnSp>
      <p:cxnSp>
        <p:nvCxnSpPr>
          <p:cNvPr id="10" name="Google Shape;202;p11">
            <a:extLst>
              <a:ext uri="{FF2B5EF4-FFF2-40B4-BE49-F238E27FC236}">
                <a16:creationId xmlns:a16="http://schemas.microsoft.com/office/drawing/2014/main" id="{9967E078-38ED-7A5E-9C15-E3E71B64D70A}"/>
              </a:ext>
            </a:extLst>
          </p:cNvPr>
          <p:cNvCxnSpPr/>
          <p:nvPr/>
        </p:nvCxnSpPr>
        <p:spPr>
          <a:xfrm>
            <a:off x="6300192" y="3045821"/>
            <a:ext cx="1134126" cy="1193273"/>
          </a:xfrm>
          <a:prstGeom prst="straightConnector1">
            <a:avLst/>
          </a:prstGeom>
          <a:noFill/>
          <a:ln w="41275" cap="flat" cmpd="sng">
            <a:solidFill>
              <a:srgbClr val="F79646"/>
            </a:solidFill>
            <a:prstDash val="dash"/>
            <a:round/>
            <a:headEnd type="none" w="sm" len="sm"/>
            <a:tailEnd type="triangle" w="med" len="med"/>
          </a:ln>
        </p:spPr>
      </p:cxnSp>
      <p:sp>
        <p:nvSpPr>
          <p:cNvPr id="11" name="Google Shape;203;p11">
            <a:extLst>
              <a:ext uri="{FF2B5EF4-FFF2-40B4-BE49-F238E27FC236}">
                <a16:creationId xmlns:a16="http://schemas.microsoft.com/office/drawing/2014/main" id="{60BC088E-F984-E722-3CD0-EDFAF00FCA9A}"/>
              </a:ext>
            </a:extLst>
          </p:cNvPr>
          <p:cNvSpPr/>
          <p:nvPr/>
        </p:nvSpPr>
        <p:spPr>
          <a:xfrm>
            <a:off x="1701470" y="4985628"/>
            <a:ext cx="6831758" cy="669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Between 2015-24, infections decreased by an average of 9.5%. </a:t>
            </a:r>
            <a:r>
              <a:rPr lang="en-US" sz="1300" b="1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meet the 2030 target, Zambia would need to reduce new HIV infections by ~23% annually from 2024 levels. </a:t>
            </a:r>
            <a:endParaRPr sz="13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2" name="Google Shape;204;p11">
            <a:extLst>
              <a:ext uri="{FF2B5EF4-FFF2-40B4-BE49-F238E27FC236}">
                <a16:creationId xmlns:a16="http://schemas.microsoft.com/office/drawing/2014/main" id="{C005DE40-1D62-5C79-D504-AB326EDA083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6626" y="4954702"/>
            <a:ext cx="504844" cy="51030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205;p11">
            <a:extLst>
              <a:ext uri="{FF2B5EF4-FFF2-40B4-BE49-F238E27FC236}">
                <a16:creationId xmlns:a16="http://schemas.microsoft.com/office/drawing/2014/main" id="{664C590C-6B1D-7CCF-5E57-550D5304047B}"/>
              </a:ext>
            </a:extLst>
          </p:cNvPr>
          <p:cNvSpPr txBox="1"/>
          <p:nvPr/>
        </p:nvSpPr>
        <p:spPr>
          <a:xfrm>
            <a:off x="69229" y="6268016"/>
            <a:ext cx="5345734" cy="207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Sources: UNAIDS, AIDSinfo, </a:t>
            </a:r>
            <a:r>
              <a:rPr lang="en-US" sz="900" b="0" i="0" u="sng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en-US" sz="900" b="0" i="0" u="none" strike="noStrike" cap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Zambia 2022-2026 National Health Strategic Plan</a:t>
            </a:r>
            <a:endParaRPr sz="9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35779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C901F-EC8D-DD91-85DE-54021A128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AA740-525A-7E64-D5AB-C318458DE8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4"/>
            <a:ext cx="7772400" cy="822116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Prevalence by province: All Ages </a:t>
            </a:r>
          </a:p>
        </p:txBody>
      </p:sp>
      <p:pic>
        <p:nvPicPr>
          <p:cNvPr id="4" name="Google Shape;215;g3bf7bd07cf4_0_2">
            <a:extLst>
              <a:ext uri="{FF2B5EF4-FFF2-40B4-BE49-F238E27FC236}">
                <a16:creationId xmlns:a16="http://schemas.microsoft.com/office/drawing/2014/main" id="{0295F0A4-81B7-A202-5A47-31AC5271732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30256" y="1933822"/>
            <a:ext cx="5883488" cy="43349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4;g3bf7bd07cf4_0_2">
            <a:extLst>
              <a:ext uri="{FF2B5EF4-FFF2-40B4-BE49-F238E27FC236}">
                <a16:creationId xmlns:a16="http://schemas.microsoft.com/office/drawing/2014/main" id="{9D1BFFCF-2580-9DC3-A252-9A258857EA31}"/>
              </a:ext>
            </a:extLst>
          </p:cNvPr>
          <p:cNvSpPr txBox="1"/>
          <p:nvPr/>
        </p:nvSpPr>
        <p:spPr>
          <a:xfrm>
            <a:off x="0" y="6407084"/>
            <a:ext cx="5012871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HIV sub-national estimates viewer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6870673"/>
      </p:ext>
    </p:extLst>
  </p:cSld>
  <p:clrMapOvr>
    <a:masterClrMapping/>
  </p:clrMapOvr>
</p:sld>
</file>

<file path=ppt/theme/theme1.xml><?xml version="1.0" encoding="utf-8"?>
<a:theme xmlns:a="http://schemas.openxmlformats.org/drawingml/2006/main" name="MOH PrEP Training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</TotalTime>
  <Words>1322</Words>
  <Application>Microsoft Office PowerPoint</Application>
  <PresentationFormat>On-screen Show (4:3)</PresentationFormat>
  <Paragraphs>138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Aptos</vt:lpstr>
      <vt:lpstr>Aptos Display</vt:lpstr>
      <vt:lpstr>Arial</vt:lpstr>
      <vt:lpstr>Calibri</vt:lpstr>
      <vt:lpstr>Century Gothic</vt:lpstr>
      <vt:lpstr>Noto Sans Symbols</vt:lpstr>
      <vt:lpstr>Poppins</vt:lpstr>
      <vt:lpstr>MOH PrEP Training</vt:lpstr>
      <vt:lpstr>1_Office Theme</vt:lpstr>
      <vt:lpstr>Module 1</vt:lpstr>
      <vt:lpstr>Module 1 Units</vt:lpstr>
      <vt:lpstr>Unit 1</vt:lpstr>
      <vt:lpstr>Unit 1 Learning Objectives</vt:lpstr>
      <vt:lpstr>HIV Prevention Program Mandate and Objective</vt:lpstr>
      <vt:lpstr>Zambia Country Profile </vt:lpstr>
      <vt:lpstr>PowerPoint Presentation</vt:lpstr>
      <vt:lpstr>PowerPoint Presentation</vt:lpstr>
      <vt:lpstr>HIV Prevalence by province: All Ages </vt:lpstr>
      <vt:lpstr>PowerPoint Presentation</vt:lpstr>
      <vt:lpstr>New HIV Infections</vt:lpstr>
      <vt:lpstr>New HIV Infections by Age Group</vt:lpstr>
      <vt:lpstr>New HIV Infections by Province</vt:lpstr>
      <vt:lpstr>Unit 2</vt:lpstr>
      <vt:lpstr>Unit 2 Learning Objectives</vt:lpstr>
      <vt:lpstr>Modes of HIV Transmission</vt:lpstr>
      <vt:lpstr>PowerPoint Presentation</vt:lpstr>
      <vt:lpstr>Combination HIV Prevention (2)</vt:lpstr>
      <vt:lpstr>The Prevention Toolkit is expanding</vt:lpstr>
      <vt:lpstr>Unit 3</vt:lpstr>
      <vt:lpstr>Unit 3 Learning Objectives</vt:lpstr>
      <vt:lpstr>Guiding Principles for PrEP Services</vt:lpstr>
      <vt:lpstr>Guiding Principles for PrEP Services (2)</vt:lpstr>
      <vt:lpstr>PowerPoint Presentation</vt:lpstr>
    </vt:vector>
  </TitlesOfParts>
  <Company>Department of State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Musonda, Musonda (Lusaka)</dc:creator>
  <cp:lastModifiedBy>Chimika Phiri</cp:lastModifiedBy>
  <cp:revision>16</cp:revision>
  <dcterms:created xsi:type="dcterms:W3CDTF">2026-02-03T12:22:00Z</dcterms:created>
  <dcterms:modified xsi:type="dcterms:W3CDTF">2026-02-16T20:46:17Z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665d9ee-429a-4d5f-97cc-cfb56e044a6e_Enabled">
    <vt:lpwstr>true</vt:lpwstr>
  </property>
  <property fmtid="{D5CDD505-2E9C-101B-9397-08002B2CF9AE}" pid="3" name="MSIP_Label_1665d9ee-429a-4d5f-97cc-cfb56e044a6e_SetDate">
    <vt:lpwstr>2026-02-03T12:44:06Z</vt:lpwstr>
  </property>
  <property fmtid="{D5CDD505-2E9C-101B-9397-08002B2CF9AE}" pid="4" name="MSIP_Label_1665d9ee-429a-4d5f-97cc-cfb56e044a6e_Method">
    <vt:lpwstr>Privileged</vt:lpwstr>
  </property>
  <property fmtid="{D5CDD505-2E9C-101B-9397-08002B2CF9AE}" pid="5" name="MSIP_Label_1665d9ee-429a-4d5f-97cc-cfb56e044a6e_Name">
    <vt:lpwstr>1665d9ee-429a-4d5f-97cc-cfb56e044a6e</vt:lpwstr>
  </property>
  <property fmtid="{D5CDD505-2E9C-101B-9397-08002B2CF9AE}" pid="6" name="MSIP_Label_1665d9ee-429a-4d5f-97cc-cfb56e044a6e_SiteId">
    <vt:lpwstr>66cf5074-5afe-48d1-a691-a12b2121f44b</vt:lpwstr>
  </property>
  <property fmtid="{D5CDD505-2E9C-101B-9397-08002B2CF9AE}" pid="7" name="MSIP_Label_1665d9ee-429a-4d5f-97cc-cfb56e044a6e_ActionId">
    <vt:lpwstr>bc89a10c-aeab-43d6-bd2a-59d34ee1ba4c</vt:lpwstr>
  </property>
  <property fmtid="{D5CDD505-2E9C-101B-9397-08002B2CF9AE}" pid="8" name="MSIP_Label_1665d9ee-429a-4d5f-97cc-cfb56e044a6e_ContentBits">
    <vt:lpwstr>0</vt:lpwstr>
  </property>
  <property fmtid="{D5CDD505-2E9C-101B-9397-08002B2CF9AE}" pid="9" name="MSIP_Label_1665d9ee-429a-4d5f-97cc-cfb56e044a6e_Tag">
    <vt:lpwstr>10, 0, 1, 1</vt:lpwstr>
  </property>
</Properties>
</file>